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uli Extra-Light" panose="020B0604020202020204" charset="0"/>
      <p:regular r:id="rId23"/>
    </p:embeddedFont>
    <p:embeddedFont>
      <p:font typeface="Muli Ultra-Bold" panose="020B0604020202020204" charset="0"/>
      <p:regular r:id="rId24"/>
    </p:embeddedFont>
    <p:embeddedFont>
      <p:font typeface="Muli" panose="020B0604020202020204" charset="0"/>
      <p:regular r:id="rId25"/>
    </p:embeddedFont>
    <p:embeddedFont>
      <p:font typeface="Muli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320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3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5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sv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25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1">
            <a:off x="10531127" y="6808223"/>
            <a:ext cx="11719885" cy="9674232"/>
          </a:xfrm>
          <a:custGeom>
            <a:avLst/>
            <a:gdLst/>
            <a:ahLst/>
            <a:cxnLst/>
            <a:rect l="l" t="t" r="r" b="b"/>
            <a:pathLst>
              <a:path w="11719885" h="9674232">
                <a:moveTo>
                  <a:pt x="0" y="0"/>
                </a:moveTo>
                <a:lnTo>
                  <a:pt x="11719885" y="0"/>
                </a:lnTo>
                <a:lnTo>
                  <a:pt x="11719885" y="9674232"/>
                </a:lnTo>
                <a:lnTo>
                  <a:pt x="0" y="9674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662782">
            <a:off x="8928492" y="-1733203"/>
            <a:ext cx="16661615" cy="13753406"/>
          </a:xfrm>
          <a:custGeom>
            <a:avLst/>
            <a:gdLst/>
            <a:ahLst/>
            <a:cxnLst/>
            <a:rect l="l" t="t" r="r" b="b"/>
            <a:pathLst>
              <a:path w="16661615" h="13753406">
                <a:moveTo>
                  <a:pt x="0" y="0"/>
                </a:moveTo>
                <a:lnTo>
                  <a:pt x="16661616" y="0"/>
                </a:lnTo>
                <a:lnTo>
                  <a:pt x="16661616" y="13753406"/>
                </a:lnTo>
                <a:lnTo>
                  <a:pt x="0" y="1375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60331" y="5943980"/>
            <a:ext cx="5278157" cy="3733097"/>
          </a:xfrm>
          <a:custGeom>
            <a:avLst/>
            <a:gdLst/>
            <a:ahLst/>
            <a:cxnLst/>
            <a:rect l="l" t="t" r="r" b="b"/>
            <a:pathLst>
              <a:path w="5278157" h="3733097">
                <a:moveTo>
                  <a:pt x="0" y="0"/>
                </a:moveTo>
                <a:lnTo>
                  <a:pt x="5278158" y="0"/>
                </a:lnTo>
                <a:lnTo>
                  <a:pt x="5278158" y="3733097"/>
                </a:lnTo>
                <a:lnTo>
                  <a:pt x="0" y="37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151108" y="250989"/>
            <a:ext cx="6774761" cy="677476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365DA8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8761571"/>
            <a:ext cx="8231631" cy="49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21"/>
              </a:lnSpc>
            </a:pPr>
            <a:r>
              <a:rPr lang="en-US" sz="2943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Presented by Raveen D Pitawala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123950"/>
            <a:ext cx="8115300" cy="2753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93"/>
              </a:lnSpc>
            </a:pPr>
            <a:r>
              <a:rPr lang="en-US" sz="9812">
                <a:solidFill>
                  <a:srgbClr val="FFFFFF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Coffee Shop Sales Analysis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39775">
            <a:off x="-2947705" y="2974747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10" y="0"/>
                </a:lnTo>
                <a:lnTo>
                  <a:pt x="5895410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700000">
            <a:off x="5319046" y="-1312639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674246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Product P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13550"/>
            <a:ext cx="5365332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product performance is crucial for identifying top-selling items, optimizing inventory,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15450" y="6551252"/>
            <a:ext cx="8634629" cy="3088048"/>
            <a:chOff x="0" y="0"/>
            <a:chExt cx="11512838" cy="41173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1512838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Sustainable Grown Organic Lg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526636"/>
              <a:ext cx="1034324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Mo</a:t>
              </a: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st profitable product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39775">
            <a:off x="-2947705" y="2974747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10" y="0"/>
                </a:lnTo>
                <a:lnTo>
                  <a:pt x="5895410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700000">
            <a:off x="5319046" y="-1312639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674246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Product P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813550"/>
            <a:ext cx="5365332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product performance is crucial for identifying top-selling items, optimizing inventory,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15450" y="7160852"/>
            <a:ext cx="8634629" cy="1868848"/>
            <a:chOff x="0" y="0"/>
            <a:chExt cx="11512838" cy="249179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1512838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Dark chocolate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1036"/>
              <a:ext cx="1034324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Low</a:t>
              </a: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 profit item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7981523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Cust</a:t>
            </a:r>
            <a:r>
              <a:rPr lang="en-US" sz="8000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omer Segmentation (RFM Analysis)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704831" y="789305"/>
            <a:ext cx="798152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Overview of RFM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04831" y="1507079"/>
            <a:ext cx="7981523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RFM analysis revealed that the majority of customers fall into the "Needs Attention" (24,911) and "At Risk" (15,867) segments, highlighting significant opportunities for re-engagement strategies. Targeting these groups can help boost retention and improve overall customer lifetime value.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227" y="3832270"/>
            <a:ext cx="6278134" cy="648985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9699251">
            <a:off x="-417562" y="6742085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141955">
            <a:off x="5141093" y="-2636362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83609">
            <a:off x="135290" y="781547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6022172">
            <a:off x="13551485" y="-319009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7981523" cy="5093153"/>
            <a:chOff x="0" y="0"/>
            <a:chExt cx="10642030" cy="67908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642030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Forecasting Techniques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38912"/>
              <a:ext cx="1064203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Overview of time series models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68053"/>
              <a:ext cx="10642030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54" y="931147"/>
            <a:ext cx="9550110" cy="83354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6093278"/>
            <a:ext cx="697309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ARIMA Forecast Plot for (manual select)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83609">
            <a:off x="135290" y="781547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6022172">
            <a:off x="13551485" y="-319009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7981523" cy="5093153"/>
            <a:chOff x="0" y="0"/>
            <a:chExt cx="10642030" cy="67908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642030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Forecasting Techniques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38912"/>
              <a:ext cx="1064203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Overview of time series models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68053"/>
              <a:ext cx="10642030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54" y="931147"/>
            <a:ext cx="9550110" cy="83354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6093278"/>
            <a:ext cx="6516146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ARIMA Forecast Plot for (auto select)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6184" y="6685233"/>
            <a:ext cx="5748662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0"/>
              </a:lnSpc>
              <a:spcBef>
                <a:spcPct val="0"/>
              </a:spcBef>
            </a:pPr>
            <a:r>
              <a:rPr lang="en-US" sz="2600" dirty="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Best ARIMA parameters: (1, 2, 2</a:t>
            </a:r>
            <a:r>
              <a:rPr lang="en-US" sz="2600" dirty="0" smtClean="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)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 dirty="0" smtClean="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AIC</a:t>
            </a:r>
            <a:r>
              <a:rPr lang="en-US" sz="2600" dirty="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: 2631.651397011826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83609">
            <a:off x="135290" y="781547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6022172">
            <a:off x="13551485" y="-3190097"/>
            <a:ext cx="3541957" cy="5381427"/>
          </a:xfrm>
          <a:custGeom>
            <a:avLst/>
            <a:gdLst/>
            <a:ahLst/>
            <a:cxnLst/>
            <a:rect l="l" t="t" r="r" b="b"/>
            <a:pathLst>
              <a:path w="3541957" h="5381427">
                <a:moveTo>
                  <a:pt x="0" y="0"/>
                </a:moveTo>
                <a:lnTo>
                  <a:pt x="3541957" y="0"/>
                </a:lnTo>
                <a:lnTo>
                  <a:pt x="3541957" y="5381427"/>
                </a:lnTo>
                <a:lnTo>
                  <a:pt x="0" y="5381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7981523" cy="5093153"/>
            <a:chOff x="0" y="0"/>
            <a:chExt cx="10642030" cy="67908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642030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Forecasting Techniques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38912"/>
              <a:ext cx="1064203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Overview of time series models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68053"/>
              <a:ext cx="10642030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354" y="931147"/>
            <a:ext cx="9550110" cy="83354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34160" y="6093278"/>
            <a:ext cx="6973091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SARIMA (Seasonal ARIMA) Forecasting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6254" y="6675708"/>
            <a:ext cx="6272212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Best ARIMA parameters: (1, 1, 1), (0, 1, 1)</a:t>
            </a:r>
          </a:p>
          <a:p>
            <a:pPr algn="l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AIC: 2429.046115603226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2058197" y="-45819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9" y="0"/>
                </a:lnTo>
                <a:lnTo>
                  <a:pt x="10801309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82346">
            <a:off x="-1704588" y="3519012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2548" y="-186254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1325918" y="6235742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9"/>
                </a:lnTo>
                <a:lnTo>
                  <a:pt x="0" y="4861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822548" y="5636923"/>
            <a:ext cx="6750952" cy="3621377"/>
            <a:chOff x="0" y="0"/>
            <a:chExt cx="9001269" cy="48285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28575"/>
              <a:ext cx="9001269" cy="25287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7798" lvl="1" indent="-253899" algn="l">
                <a:lnSpc>
                  <a:spcPts val="305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52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St</a:t>
              </a:r>
              <a:r>
                <a:rPr lang="en-US" sz="2352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rategic staffing during peak hours</a:t>
              </a:r>
            </a:p>
            <a:p>
              <a:pPr marL="507798" lvl="1" indent="-253899" algn="l">
                <a:lnSpc>
                  <a:spcPts val="305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52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Inventory optimization for high-margin products</a:t>
              </a:r>
            </a:p>
            <a:p>
              <a:pPr marL="507798" lvl="1" indent="-253899" algn="l">
                <a:lnSpc>
                  <a:spcPts val="305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52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Product placement enhancements</a:t>
              </a:r>
            </a:p>
            <a:p>
              <a:pPr marL="0" lvl="0" indent="0" algn="l">
                <a:lnSpc>
                  <a:spcPts val="3057"/>
                </a:lnSpc>
                <a:spcBef>
                  <a:spcPct val="0"/>
                </a:spcBef>
              </a:pPr>
              <a:endParaRPr lang="en-US" sz="2352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73412"/>
              <a:ext cx="9001269" cy="1355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30"/>
                </a:lnSpc>
              </a:pPr>
              <a:r>
                <a:rPr lang="en-US" sz="21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This improvement has led to reduced operational costs and enhanced customer satisfaction throughout the coffee shop's processes.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38225"/>
            <a:ext cx="6838162" cy="2543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8400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Operational Improvements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2058197" y="-45819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9" y="0"/>
                </a:lnTo>
                <a:lnTo>
                  <a:pt x="10801309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82346">
            <a:off x="-1704588" y="3519012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2548" y="-186254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1325918" y="6235742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9"/>
                </a:lnTo>
                <a:lnTo>
                  <a:pt x="0" y="4861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58899" y="6024119"/>
            <a:ext cx="6750952" cy="225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Ta</a:t>
            </a: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rgeted retention campaigns</a:t>
            </a:r>
          </a:p>
          <a:p>
            <a:pPr algn="l">
              <a:lnSpc>
                <a:spcPts val="615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Loyalty program development</a:t>
            </a:r>
          </a:p>
          <a:p>
            <a:pPr algn="l">
              <a:lnSpc>
                <a:spcPts val="615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Seasonal promotion planning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6838162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M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arketing Strategies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2058197" y="-45819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9" y="0"/>
                </a:lnTo>
                <a:lnTo>
                  <a:pt x="10801309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82346">
            <a:off x="-1704588" y="3519012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2548" y="-186254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1325918" y="6235742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9"/>
                </a:lnTo>
                <a:lnTo>
                  <a:pt x="0" y="4861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058899" y="6814694"/>
            <a:ext cx="6750952" cy="147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Tim</a:t>
            </a: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e-based pricing strategies</a:t>
            </a:r>
          </a:p>
          <a:p>
            <a:pPr algn="l">
              <a:lnSpc>
                <a:spcPts val="615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Product bundling opportunities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7389648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P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ricing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0907955" y="-29088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8" y="0"/>
                </a:lnTo>
                <a:lnTo>
                  <a:pt x="10801308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031352">
            <a:off x="-937920" y="3780860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07053" y="5975615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10" y="0"/>
                </a:lnTo>
                <a:lnTo>
                  <a:pt x="5895410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-1935728" y="1839611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8"/>
                </a:lnTo>
                <a:lnTo>
                  <a:pt x="0" y="4861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26475" y="4160281"/>
            <a:ext cx="10327733" cy="230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Coffee dominates revenue</a:t>
            </a:r>
          </a:p>
          <a:p>
            <a:pPr algn="l">
              <a:lnSpc>
                <a:spcPts val="6159"/>
              </a:lnSpc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Custom</a:t>
            </a: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er segments reveal targeted marketing opportunities</a:t>
            </a:r>
          </a:p>
          <a:p>
            <a:pPr algn="l">
              <a:lnSpc>
                <a:spcPts val="699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Forecasting models provide reliable projections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738964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Co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96159" y="2616084"/>
            <a:ext cx="4947841" cy="8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Key Takeaways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35538" y="-1503284"/>
            <a:ext cx="13379546" cy="15135087"/>
            <a:chOff x="3023874" y="1739266"/>
            <a:chExt cx="17839394" cy="20180117"/>
          </a:xfrm>
        </p:grpSpPr>
        <p:sp>
          <p:nvSpPr>
            <p:cNvPr id="3" name="Freeform 3"/>
            <p:cNvSpPr/>
            <p:nvPr/>
          </p:nvSpPr>
          <p:spPr>
            <a:xfrm rot="4205895">
              <a:off x="-186599" y="4949739"/>
              <a:ext cx="20180117" cy="13759171"/>
            </a:xfrm>
            <a:custGeom>
              <a:avLst/>
              <a:gdLst/>
              <a:ahLst/>
              <a:cxnLst/>
              <a:rect l="l" t="t" r="r" b="b"/>
              <a:pathLst>
                <a:path w="20180117" h="13759171">
                  <a:moveTo>
                    <a:pt x="0" y="0"/>
                  </a:moveTo>
                  <a:lnTo>
                    <a:pt x="20180117" y="0"/>
                  </a:lnTo>
                  <a:lnTo>
                    <a:pt x="20180117" y="13759171"/>
                  </a:lnTo>
                  <a:lnTo>
                    <a:pt x="0" y="13759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751945">
              <a:off x="7424008" y="2480599"/>
              <a:ext cx="13439260" cy="11753244"/>
            </a:xfrm>
            <a:custGeom>
              <a:avLst/>
              <a:gdLst/>
              <a:ahLst/>
              <a:cxnLst/>
              <a:rect l="l" t="t" r="r" b="b"/>
              <a:pathLst>
                <a:path w="13439260" h="11753244">
                  <a:moveTo>
                    <a:pt x="0" y="0"/>
                  </a:moveTo>
                  <a:lnTo>
                    <a:pt x="13439261" y="0"/>
                  </a:lnTo>
                  <a:lnTo>
                    <a:pt x="13439261" y="11753244"/>
                  </a:lnTo>
                  <a:lnTo>
                    <a:pt x="0" y="1175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6347216">
            <a:off x="890856" y="2196460"/>
            <a:ext cx="5551122" cy="5581567"/>
          </a:xfrm>
          <a:custGeom>
            <a:avLst/>
            <a:gdLst/>
            <a:ahLst/>
            <a:cxnLst/>
            <a:rect l="l" t="t" r="r" b="b"/>
            <a:pathLst>
              <a:path w="5551122" h="5581567">
                <a:moveTo>
                  <a:pt x="0" y="0"/>
                </a:moveTo>
                <a:lnTo>
                  <a:pt x="5551122" y="0"/>
                </a:lnTo>
                <a:lnTo>
                  <a:pt x="5551122" y="5581567"/>
                </a:lnTo>
                <a:lnTo>
                  <a:pt x="0" y="5581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135539" y="1028700"/>
            <a:ext cx="9123761" cy="2255179"/>
            <a:chOff x="0" y="0"/>
            <a:chExt cx="12165015" cy="3006905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2165015" cy="199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849"/>
                </a:lnSpc>
                <a:spcBef>
                  <a:spcPct val="0"/>
                </a:spcBef>
              </a:pPr>
              <a:r>
                <a:rPr lang="en-US" sz="9874" u="none">
                  <a:solidFill>
                    <a:srgbClr val="FFFFFF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Contents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28251"/>
              <a:ext cx="12165015" cy="578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94"/>
                </a:lnSpc>
                <a:spcBef>
                  <a:spcPct val="0"/>
                </a:spcBef>
              </a:pPr>
              <a:r>
                <a:rPr lang="en-US" sz="2764" b="1" u="none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Overview of Sections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409079" y="4367831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09079" y="5279758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Understanding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09079" y="6190983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Exploratory Data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9079" y="7103611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Time Series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9079" y="8015537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Business 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09079" y="8926762"/>
            <a:ext cx="7723363" cy="39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9"/>
              </a:lnSpc>
            </a:pPr>
            <a:r>
              <a:rPr lang="en-US" sz="2468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Conclusion and 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35539" y="4372792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35539" y="5284719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35539" y="6196645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35539" y="7108572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5539" y="8020498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35539" y="8932425"/>
            <a:ext cx="1046468" cy="39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00" b="1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0907955" y="-29088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8" y="0"/>
                </a:lnTo>
                <a:lnTo>
                  <a:pt x="10801308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031352">
            <a:off x="-937920" y="3780860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07053" y="5975615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10" y="0"/>
                </a:lnTo>
                <a:lnTo>
                  <a:pt x="5895410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-1935728" y="1839611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8"/>
                </a:lnTo>
                <a:lnTo>
                  <a:pt x="0" y="48612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343339" y="3927335"/>
            <a:ext cx="5096494" cy="25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Improved resou</a:t>
            </a: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rce allocation</a:t>
            </a:r>
          </a:p>
          <a:p>
            <a:pPr algn="l">
              <a:lnSpc>
                <a:spcPts val="699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Data-driven marketing</a:t>
            </a:r>
          </a:p>
          <a:p>
            <a:pPr algn="l">
              <a:lnSpc>
                <a:spcPts val="6999"/>
              </a:lnSpc>
            </a:pP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Enhanced pricing strategies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7389648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Co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9180" y="2616084"/>
            <a:ext cx="5181799" cy="864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  <a:spcBef>
                <a:spcPct val="0"/>
              </a:spcBef>
            </a:pPr>
            <a:r>
              <a:rPr lang="en-US" sz="53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Business Impact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9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17571" y="-3548300"/>
            <a:ext cx="17291362" cy="17743987"/>
            <a:chOff x="0" y="0"/>
            <a:chExt cx="23055149" cy="23658650"/>
          </a:xfrm>
        </p:grpSpPr>
        <p:sp>
          <p:nvSpPr>
            <p:cNvPr id="3" name="Freeform 3"/>
            <p:cNvSpPr/>
            <p:nvPr/>
          </p:nvSpPr>
          <p:spPr>
            <a:xfrm rot="4205895">
              <a:off x="-186599" y="4949739"/>
              <a:ext cx="20180117" cy="13759171"/>
            </a:xfrm>
            <a:custGeom>
              <a:avLst/>
              <a:gdLst/>
              <a:ahLst/>
              <a:cxnLst/>
              <a:rect l="l" t="t" r="r" b="b"/>
              <a:pathLst>
                <a:path w="20180117" h="13759171">
                  <a:moveTo>
                    <a:pt x="0" y="0"/>
                  </a:moveTo>
                  <a:lnTo>
                    <a:pt x="20180117" y="0"/>
                  </a:lnTo>
                  <a:lnTo>
                    <a:pt x="20180117" y="13759171"/>
                  </a:lnTo>
                  <a:lnTo>
                    <a:pt x="0" y="13759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1751945">
              <a:off x="7602867" y="2531400"/>
              <a:ext cx="13439260" cy="11753244"/>
            </a:xfrm>
            <a:custGeom>
              <a:avLst/>
              <a:gdLst/>
              <a:ahLst/>
              <a:cxnLst/>
              <a:rect l="l" t="t" r="r" b="b"/>
              <a:pathLst>
                <a:path w="13439260" h="11753244">
                  <a:moveTo>
                    <a:pt x="0" y="0"/>
                  </a:moveTo>
                  <a:lnTo>
                    <a:pt x="13439261" y="0"/>
                  </a:lnTo>
                  <a:lnTo>
                    <a:pt x="13439261" y="11753244"/>
                  </a:lnTo>
                  <a:lnTo>
                    <a:pt x="0" y="1175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1821097">
            <a:off x="1029781" y="3900423"/>
            <a:ext cx="5551122" cy="5581567"/>
          </a:xfrm>
          <a:custGeom>
            <a:avLst/>
            <a:gdLst/>
            <a:ahLst/>
            <a:cxnLst/>
            <a:rect l="l" t="t" r="r" b="b"/>
            <a:pathLst>
              <a:path w="5551122" h="5581567">
                <a:moveTo>
                  <a:pt x="0" y="0"/>
                </a:moveTo>
                <a:lnTo>
                  <a:pt x="5551122" y="0"/>
                </a:lnTo>
                <a:lnTo>
                  <a:pt x="5551122" y="5581567"/>
                </a:lnTo>
                <a:lnTo>
                  <a:pt x="0" y="5581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28351" y="4395788"/>
            <a:ext cx="6240277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49"/>
              </a:lnSpc>
              <a:spcBef>
                <a:spcPct val="0"/>
              </a:spcBef>
            </a:pPr>
            <a:r>
              <a:rPr lang="en-US" sz="9874">
                <a:solidFill>
                  <a:srgbClr val="FFFFFF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39195">
            <a:off x="15278862" y="7786014"/>
            <a:ext cx="3960877" cy="3982600"/>
          </a:xfrm>
          <a:custGeom>
            <a:avLst/>
            <a:gdLst/>
            <a:ahLst/>
            <a:cxnLst/>
            <a:rect l="l" t="t" r="r" b="b"/>
            <a:pathLst>
              <a:path w="3960877" h="3982600">
                <a:moveTo>
                  <a:pt x="0" y="0"/>
                </a:moveTo>
                <a:lnTo>
                  <a:pt x="3960876" y="0"/>
                </a:lnTo>
                <a:lnTo>
                  <a:pt x="3960876" y="3982600"/>
                </a:lnTo>
                <a:lnTo>
                  <a:pt x="0" y="398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66136" y="-1028700"/>
            <a:ext cx="5401289" cy="4114800"/>
          </a:xfrm>
          <a:custGeom>
            <a:avLst/>
            <a:gdLst/>
            <a:ahLst/>
            <a:cxnLst/>
            <a:rect l="l" t="t" r="r" b="b"/>
            <a:pathLst>
              <a:path w="5401289" h="4114800">
                <a:moveTo>
                  <a:pt x="0" y="0"/>
                </a:moveTo>
                <a:lnTo>
                  <a:pt x="5401289" y="0"/>
                </a:lnTo>
                <a:lnTo>
                  <a:pt x="54012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28700"/>
            <a:ext cx="8901398" cy="4594020"/>
            <a:chOff x="0" y="0"/>
            <a:chExt cx="11868530" cy="6125360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11868530" cy="4038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999"/>
                </a:lnSpc>
                <a:spcBef>
                  <a:spcPct val="0"/>
                </a:spcBef>
              </a:pPr>
              <a:r>
                <a:rPr lang="en-US" sz="9999" u="none" dirty="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Project Introduction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435837"/>
              <a:ext cx="10764525" cy="168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This project focuses on analyzing coffee shop sales data to enhance decision-making through predictive modeling and data-driven insights.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6868305"/>
            <a:ext cx="8621323" cy="2583626"/>
            <a:chOff x="0" y="0"/>
            <a:chExt cx="11495098" cy="34448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1495098" cy="417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0"/>
                </a:lnSpc>
              </a:pPr>
              <a:r>
                <a:rPr lang="en-US" sz="1800" b="1">
                  <a:solidFill>
                    <a:srgbClr val="0C2941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ANALYSIS OF COFFEE SHOP SALES DATA ACROSS MULTIPLE LOCATIONS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37618"/>
              <a:ext cx="11495098" cy="270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Our objective is to identify sales trends, enhance operational efficiency, and develop effective marketing strategies by generating actionable insights through data cleaning, exploratory analysis, customer segmentation, and time series forecasting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66160" y="989753"/>
            <a:ext cx="5755040" cy="8192348"/>
            <a:chOff x="11466160" y="989753"/>
            <a:chExt cx="5755040" cy="8192348"/>
          </a:xfrm>
        </p:grpSpPr>
        <p:pic>
          <p:nvPicPr>
            <p:cNvPr id="1026" name="Picture 2" descr="185,600+ Coffee Shop Interior Stock Photos, Pictures &amp; Royalty-Free Images  - iStock | Coffee shop interior no people, Modern coffee shop interior, Coffee  shop interior vector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19" t="12043" r="16575" b="3201"/>
            <a:stretch/>
          </p:blipFill>
          <p:spPr bwMode="auto">
            <a:xfrm>
              <a:off x="11506200" y="1028701"/>
              <a:ext cx="5715000" cy="81534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4"/>
            <p:cNvGrpSpPr/>
            <p:nvPr/>
          </p:nvGrpSpPr>
          <p:grpSpPr>
            <a:xfrm>
              <a:off x="11466160" y="989753"/>
              <a:ext cx="5711785" cy="8192347"/>
              <a:chOff x="-10012" y="-4793"/>
              <a:chExt cx="702923" cy="10081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10012" y="-4793"/>
                <a:ext cx="702923" cy="1008194"/>
              </a:xfrm>
              <a:prstGeom prst="roundRect">
                <a:avLst/>
              </a:prstGeom>
              <a:solidFill>
                <a:srgbClr val="000000">
                  <a:alpha val="0"/>
                </a:srgbClr>
              </a:solidFill>
              <a:ln w="12700">
                <a:solidFill>
                  <a:srgbClr val="000000"/>
                </a:solidFill>
              </a:ln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96825">
            <a:off x="12058197" y="-4581968"/>
            <a:ext cx="10801308" cy="7875136"/>
          </a:xfrm>
          <a:custGeom>
            <a:avLst/>
            <a:gdLst/>
            <a:ahLst/>
            <a:cxnLst/>
            <a:rect l="l" t="t" r="r" b="b"/>
            <a:pathLst>
              <a:path w="10801308" h="7875136">
                <a:moveTo>
                  <a:pt x="0" y="0"/>
                </a:moveTo>
                <a:lnTo>
                  <a:pt x="10801309" y="0"/>
                </a:lnTo>
                <a:lnTo>
                  <a:pt x="10801309" y="7875136"/>
                </a:lnTo>
                <a:lnTo>
                  <a:pt x="0" y="7875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82346">
            <a:off x="-1704588" y="3519012"/>
            <a:ext cx="4984056" cy="10542983"/>
          </a:xfrm>
          <a:custGeom>
            <a:avLst/>
            <a:gdLst/>
            <a:ahLst/>
            <a:cxnLst/>
            <a:rect l="l" t="t" r="r" b="b"/>
            <a:pathLst>
              <a:path w="4984056" h="10542983">
                <a:moveTo>
                  <a:pt x="0" y="0"/>
                </a:moveTo>
                <a:lnTo>
                  <a:pt x="4984055" y="0"/>
                </a:lnTo>
                <a:lnTo>
                  <a:pt x="4984055" y="10542983"/>
                </a:lnTo>
                <a:lnTo>
                  <a:pt x="0" y="10542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9013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22548" y="-186254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390250">
            <a:off x="1325918" y="6235742"/>
            <a:ext cx="5171541" cy="4861249"/>
          </a:xfrm>
          <a:custGeom>
            <a:avLst/>
            <a:gdLst/>
            <a:ahLst/>
            <a:cxnLst/>
            <a:rect l="l" t="t" r="r" b="b"/>
            <a:pathLst>
              <a:path w="5171541" h="4861249">
                <a:moveTo>
                  <a:pt x="0" y="0"/>
                </a:moveTo>
                <a:lnTo>
                  <a:pt x="5171541" y="0"/>
                </a:lnTo>
                <a:lnTo>
                  <a:pt x="5171541" y="4861249"/>
                </a:lnTo>
                <a:lnTo>
                  <a:pt x="0" y="48612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866862" y="4400617"/>
            <a:ext cx="8706638" cy="4857683"/>
            <a:chOff x="0" y="0"/>
            <a:chExt cx="11608850" cy="647691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60885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149,115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05692"/>
              <a:ext cx="1160885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Total records after cleaning process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769693"/>
              <a:ext cx="11608850" cy="270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The coffee shop sales dataset contains transaction-level data, where data quality is ensured for accurate analysis.</a:t>
              </a:r>
            </a:p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Key engineered features include </a:t>
              </a:r>
              <a:r>
                <a:rPr lang="en-US" sz="24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datetime</a:t>
              </a: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, </a:t>
              </a:r>
              <a:r>
                <a:rPr lang="en-US" sz="24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total price</a:t>
              </a: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, </a:t>
              </a:r>
              <a:r>
                <a:rPr lang="en-US" sz="24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profit metrics</a:t>
              </a: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, and </a:t>
              </a:r>
              <a:r>
                <a:rPr lang="en-US" sz="24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customer ID</a:t>
              </a:r>
              <a:r>
                <a:rPr lang="en-US" sz="2499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 to support reliable modeling and insights.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28700"/>
            <a:ext cx="6838162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Data Quality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23019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25482" y="3334731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6" y="0"/>
                </a:lnTo>
                <a:lnTo>
                  <a:pt x="5325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16173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Sales Trends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15450" y="7160852"/>
            <a:ext cx="7943850" cy="1868848"/>
            <a:chOff x="0" y="0"/>
            <a:chExt cx="10591800" cy="24917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59180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 dirty="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$698,812.3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1036"/>
              <a:ext cx="951577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 u="none" dirty="0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Total sales in last six month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223125"/>
            <a:ext cx="536533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sales trends is crucial for identifying patterns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23019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25482" y="3334731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6" y="0"/>
                </a:lnTo>
                <a:lnTo>
                  <a:pt x="5325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16173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Sales Trends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15450" y="7160852"/>
            <a:ext cx="8590062" cy="1868848"/>
            <a:chOff x="0" y="0"/>
            <a:chExt cx="11453417" cy="24917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1453417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Morning</a:t>
              </a:r>
              <a:r>
                <a:rPr lang="en-US" sz="8000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 </a:t>
              </a:r>
              <a:r>
                <a:rPr lang="en-US" sz="800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8-</a:t>
              </a:r>
              <a:r>
                <a:rPr lang="en-US" sz="8000" u="none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1036"/>
              <a:ext cx="10289858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P</a:t>
              </a: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eak hours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223125"/>
            <a:ext cx="536533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sales trends is crucial for identifying patterns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23019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25482" y="3334731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6" y="0"/>
                </a:lnTo>
                <a:lnTo>
                  <a:pt x="5325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16173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Sales Trends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15450" y="7160852"/>
            <a:ext cx="7943850" cy="1868848"/>
            <a:chOff x="0" y="0"/>
            <a:chExt cx="10591800" cy="24917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59180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May</a:t>
              </a:r>
              <a:r>
                <a:rPr lang="en-US" sz="800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 and </a:t>
              </a: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June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1036"/>
              <a:ext cx="951577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High</a:t>
              </a: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est sales months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223125"/>
            <a:ext cx="536533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sales trends is crucial for identifying patterns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2230199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09" y="0"/>
                </a:lnTo>
                <a:lnTo>
                  <a:pt x="5895409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625482" y="3334731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6" y="0"/>
                </a:lnTo>
                <a:lnTo>
                  <a:pt x="53250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161733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Sales Trends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315450" y="6551252"/>
            <a:ext cx="7943850" cy="3088048"/>
            <a:chOff x="0" y="0"/>
            <a:chExt cx="10591800" cy="41173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0591800" cy="326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January </a:t>
              </a:r>
              <a:r>
                <a:rPr lang="en-US" sz="8000">
                  <a:solidFill>
                    <a:srgbClr val="0C2941"/>
                  </a:solidFill>
                  <a:latin typeface="Muli Extra-Light"/>
                  <a:ea typeface="Muli Extra-Light"/>
                  <a:cs typeface="Muli Extra-Light"/>
                  <a:sym typeface="Muli Extra-Light"/>
                </a:rPr>
                <a:t>and </a:t>
              </a:r>
              <a:r>
                <a:rPr lang="en-US" sz="8000">
                  <a:solidFill>
                    <a:srgbClr val="0C2941"/>
                  </a:solidFill>
                  <a:latin typeface="Muli"/>
                  <a:ea typeface="Muli"/>
                  <a:cs typeface="Muli"/>
                  <a:sym typeface="Muli"/>
                </a:rPr>
                <a:t>February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526636"/>
              <a:ext cx="951577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39"/>
                </a:lnSpc>
                <a:spcBef>
                  <a:spcPct val="0"/>
                </a:spcBef>
              </a:pPr>
              <a:r>
                <a:rPr lang="en-US" sz="2799" b="1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Low</a:t>
              </a:r>
              <a:r>
                <a:rPr lang="en-US" sz="2799" b="1" u="none">
                  <a:solidFill>
                    <a:srgbClr val="0C2941"/>
                  </a:solidFill>
                  <a:latin typeface="Muli Bold"/>
                  <a:ea typeface="Muli Bold"/>
                  <a:cs typeface="Muli Bold"/>
                  <a:sym typeface="Muli Bold"/>
                </a:rPr>
                <a:t>est sales months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223125"/>
            <a:ext cx="5365332" cy="203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sales trends is crucial for identifying patterns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0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39775">
            <a:off x="-2947705" y="2974747"/>
            <a:ext cx="5895409" cy="4930706"/>
          </a:xfrm>
          <a:custGeom>
            <a:avLst/>
            <a:gdLst/>
            <a:ahLst/>
            <a:cxnLst/>
            <a:rect l="l" t="t" r="r" b="b"/>
            <a:pathLst>
              <a:path w="5895409" h="4930706">
                <a:moveTo>
                  <a:pt x="0" y="0"/>
                </a:moveTo>
                <a:lnTo>
                  <a:pt x="5895410" y="0"/>
                </a:lnTo>
                <a:lnTo>
                  <a:pt x="5895410" y="4930706"/>
                </a:lnTo>
                <a:lnTo>
                  <a:pt x="0" y="4930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0970602" y="-3704156"/>
            <a:ext cx="12019385" cy="7408312"/>
          </a:xfrm>
          <a:custGeom>
            <a:avLst/>
            <a:gdLst/>
            <a:ahLst/>
            <a:cxnLst/>
            <a:rect l="l" t="t" r="r" b="b"/>
            <a:pathLst>
              <a:path w="12019385" h="7408312">
                <a:moveTo>
                  <a:pt x="0" y="0"/>
                </a:moveTo>
                <a:lnTo>
                  <a:pt x="12019385" y="0"/>
                </a:lnTo>
                <a:lnTo>
                  <a:pt x="12019385" y="7408312"/>
                </a:lnTo>
                <a:lnTo>
                  <a:pt x="0" y="7408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15450" y="1028700"/>
            <a:ext cx="7943850" cy="4612063"/>
            <a:chOff x="0" y="0"/>
            <a:chExt cx="2028615" cy="11777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615" cy="1177779"/>
            </a:xfrm>
            <a:custGeom>
              <a:avLst/>
              <a:gdLst/>
              <a:ahLst/>
              <a:cxnLst/>
              <a:rect l="l" t="t" r="r" b="b"/>
              <a:pathLst>
                <a:path w="2028615" h="1177779">
                  <a:moveTo>
                    <a:pt x="34110" y="0"/>
                  </a:moveTo>
                  <a:lnTo>
                    <a:pt x="1994504" y="0"/>
                  </a:lnTo>
                  <a:cubicBezTo>
                    <a:pt x="2003551" y="0"/>
                    <a:pt x="2012227" y="3594"/>
                    <a:pt x="2018624" y="9991"/>
                  </a:cubicBezTo>
                  <a:cubicBezTo>
                    <a:pt x="2025021" y="16388"/>
                    <a:pt x="2028615" y="25064"/>
                    <a:pt x="2028615" y="34110"/>
                  </a:cubicBezTo>
                  <a:lnTo>
                    <a:pt x="2028615" y="1143668"/>
                  </a:lnTo>
                  <a:cubicBezTo>
                    <a:pt x="2028615" y="1162507"/>
                    <a:pt x="2013343" y="1177779"/>
                    <a:pt x="1994504" y="1177779"/>
                  </a:cubicBezTo>
                  <a:lnTo>
                    <a:pt x="34110" y="1177779"/>
                  </a:lnTo>
                  <a:cubicBezTo>
                    <a:pt x="15272" y="1177779"/>
                    <a:pt x="0" y="1162507"/>
                    <a:pt x="0" y="1143668"/>
                  </a:cubicBezTo>
                  <a:lnTo>
                    <a:pt x="0" y="34110"/>
                  </a:lnTo>
                  <a:cubicBezTo>
                    <a:pt x="0" y="15272"/>
                    <a:pt x="15272" y="0"/>
                    <a:pt x="34110" y="0"/>
                  </a:cubicBezTo>
                  <a:close/>
                </a:path>
              </a:pathLst>
            </a:custGeom>
            <a:blipFill>
              <a:blip r:embed="rId6"/>
              <a:stretch>
                <a:fillRect t="-1762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700000">
            <a:off x="5319046" y="-1312639"/>
            <a:ext cx="5325035" cy="4114800"/>
          </a:xfrm>
          <a:custGeom>
            <a:avLst/>
            <a:gdLst/>
            <a:ahLst/>
            <a:cxnLst/>
            <a:rect l="l" t="t" r="r" b="b"/>
            <a:pathLst>
              <a:path w="5325035" h="4114800">
                <a:moveTo>
                  <a:pt x="0" y="0"/>
                </a:moveTo>
                <a:lnTo>
                  <a:pt x="5325035" y="0"/>
                </a:lnTo>
                <a:lnTo>
                  <a:pt x="53250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23950"/>
            <a:ext cx="7674246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Product P</a:t>
            </a:r>
            <a:r>
              <a:rPr lang="en-US" sz="9999" u="none">
                <a:solidFill>
                  <a:srgbClr val="0C2941"/>
                </a:solidFill>
                <a:latin typeface="Muli Extra-Light"/>
                <a:ea typeface="Muli Extra-Light"/>
                <a:cs typeface="Muli Extra-Light"/>
                <a:sym typeface="Muli Extra-Light"/>
              </a:rPr>
              <a:t>erformance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15450" y="9189085"/>
            <a:ext cx="7136830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Top selling</a:t>
            </a:r>
            <a:r>
              <a:rPr lang="en-US" sz="2799" b="1" u="none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 categories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813550"/>
            <a:ext cx="5365332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</a:pP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Understanding product performance is crucial for identifying top-selling items, optimizing inventory, and making informed decisions that drive </a:t>
            </a:r>
            <a:r>
              <a:rPr lang="en-US" sz="2499" b="1">
                <a:solidFill>
                  <a:srgbClr val="0C2941"/>
                </a:solidFill>
                <a:latin typeface="Muli Bold"/>
                <a:ea typeface="Muli Bold"/>
                <a:cs typeface="Muli Bold"/>
                <a:sym typeface="Muli Bold"/>
              </a:rPr>
              <a:t>business growth</a:t>
            </a:r>
            <a:r>
              <a:rPr lang="en-US" sz="2499">
                <a:solidFill>
                  <a:srgbClr val="0C2941"/>
                </a:solidFill>
                <a:latin typeface="Muli"/>
                <a:ea typeface="Muli"/>
                <a:cs typeface="Muli"/>
                <a:sym typeface="Muli"/>
              </a:rPr>
              <a:t> and enhance customer satisfaction.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1471" y="6500413"/>
            <a:ext cx="9767748" cy="3223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579</Words>
  <Application>Microsoft Office PowerPoint</Application>
  <PresentationFormat>Custom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Muli Extra-Light</vt:lpstr>
      <vt:lpstr>Muli Ultra-Bold</vt:lpstr>
      <vt:lpstr>Arial</vt:lpstr>
      <vt:lpstr>Muli</vt:lpstr>
      <vt:lpstr>Muli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Sales Analysis Report</dc:title>
  <dc:creator>Raveen</dc:creator>
  <dc:description>Presentation - Sales Analysis Report</dc:description>
  <cp:lastModifiedBy>Raveen</cp:lastModifiedBy>
  <cp:revision>6</cp:revision>
  <dcterms:created xsi:type="dcterms:W3CDTF">2006-08-16T00:00:00Z</dcterms:created>
  <dcterms:modified xsi:type="dcterms:W3CDTF">2025-05-10T17:06:58Z</dcterms:modified>
  <dc:identifier>DAGnCiCafIc</dc:identifier>
</cp:coreProperties>
</file>